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8"/>
  </p:notesMasterIdLst>
  <p:handoutMasterIdLst>
    <p:handoutMasterId r:id="rId19"/>
  </p:handoutMasterIdLst>
  <p:sldIdLst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2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EE23C7-2A55-4CA6-9E66-9A0350789E77}" v="1" dt="2024-05-14T06:20:54.011"/>
    <p1510:client id="{E83494AC-C59D-4C90-AABB-F6939212C137}" v="1325" dt="2024-05-14T08:24:14.0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8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5/21/2024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5/21/2024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article/10.1007/s001380050144" TargetMode="External"/><Relationship Id="rId7" Type="http://schemas.openxmlformats.org/officeDocument/2006/relationships/hyperlink" Target="https://pyttsx3.readthedocs.io/en/latest/" TargetMode="External"/><Relationship Id="rId2" Type="http://schemas.openxmlformats.org/officeDocument/2006/relationships/hyperlink" Target="https://papers.ssrn.com/sol3/papers.cfm?abstract_id=370284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umpy.org/doc/" TargetMode="External"/><Relationship Id="rId5" Type="http://schemas.openxmlformats.org/officeDocument/2006/relationships/hyperlink" Target="https://keras.io/" TargetMode="External"/><Relationship Id="rId4" Type="http://schemas.openxmlformats.org/officeDocument/2006/relationships/hyperlink" Target="https://docs.opencv.org/4.x/index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93E9947-BADC-23AE-CA7C-6D09502A82F4}"/>
              </a:ext>
            </a:extLst>
          </p:cNvPr>
          <p:cNvSpPr txBox="1"/>
          <p:nvPr/>
        </p:nvSpPr>
        <p:spPr>
          <a:xfrm>
            <a:off x="579955" y="693151"/>
            <a:ext cx="11037093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000" dirty="0">
                <a:solidFill>
                  <a:srgbClr val="FFFFFF"/>
                </a:solidFill>
                <a:latin typeface="Times New Roman"/>
                <a:cs typeface="Times New Roman"/>
              </a:rPr>
              <a:t>S2S: A Sign language to Speech Conversion Module (For Beginners)</a:t>
            </a:r>
          </a:p>
          <a:p>
            <a:pPr algn="ctr"/>
            <a:r>
              <a:rPr lang="en-GB" sz="2000" dirty="0">
                <a:solidFill>
                  <a:srgbClr val="FFFFFF"/>
                </a:solidFill>
                <a:latin typeface="Times New Roman"/>
                <a:cs typeface="Times New Roman"/>
              </a:rPr>
              <a:t>By</a:t>
            </a:r>
          </a:p>
          <a:p>
            <a:pPr algn="ctr"/>
            <a:r>
              <a:rPr lang="en-GB" sz="2000" dirty="0">
                <a:solidFill>
                  <a:srgbClr val="FFFFFF"/>
                </a:solidFill>
                <a:latin typeface="Times New Roman"/>
                <a:cs typeface="Times New Roman"/>
              </a:rPr>
              <a:t>Mohammad Ashraf  (2020-350-039)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6C93AC-E04A-FE4C-2439-850A14BCDDA7}"/>
              </a:ext>
            </a:extLst>
          </p:cNvPr>
          <p:cNvSpPr txBox="1"/>
          <p:nvPr/>
        </p:nvSpPr>
        <p:spPr>
          <a:xfrm>
            <a:off x="1564481" y="1938337"/>
            <a:ext cx="8722518" cy="369332"/>
          </a:xfrm>
          <a:prstGeom prst="rect">
            <a:avLst/>
          </a:prstGeom>
          <a:solidFill>
            <a:srgbClr val="1A3260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dirty="0">
                <a:solidFill>
                  <a:srgbClr val="FFFFFF"/>
                </a:solidFill>
                <a:latin typeface="Times New Roman"/>
                <a:cs typeface="Times New Roman"/>
              </a:rPr>
              <a:t>Under the Supervision of  Dr . Sapna Jain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6995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9D4CA-3233-E12B-8E15-8B819EED3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C9AD3-5612-9554-A3BD-BFEE1333A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Enhanced Gesture Recognition: Research and development efforts can focus on improving gesture recognition algorithms to achieve higher accuracy.</a:t>
            </a:r>
            <a:endParaRPr lang="en-GB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Real-Time Performance Optimization: Continued optimization of algorithms and hardware can enhance the system's real-time performance, ensuring minimal latency and faster response times in communication.</a:t>
            </a: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Adaptive Learning and Personalization: Implementing adaptive learning techniques can enable the system to adapt to individual users' signing styles and preferences, enhancing user experience and communication effectiveness over time.</a:t>
            </a: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</a:rPr>
              <a:t>Professional Integration: Integrating the system into platforms like google meet and </a:t>
            </a:r>
            <a:r>
              <a:rPr lang="en-GB" dirty="0" err="1">
                <a:solidFill>
                  <a:schemeClr val="bg1"/>
                </a:solidFill>
                <a:latin typeface="Times New Roman"/>
              </a:rPr>
              <a:t>micrsoft</a:t>
            </a:r>
            <a:r>
              <a:rPr lang="en-GB" dirty="0">
                <a:solidFill>
                  <a:schemeClr val="bg1"/>
                </a:solidFill>
                <a:latin typeface="Times New Roman"/>
              </a:rPr>
              <a:t> teams to increase inclusivity of people with hearing impairments.</a:t>
            </a:r>
            <a:endParaRPr lang="en-GB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91753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F5DE2-4AE9-58CB-C02E-CB509E81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B7AEA-BD6D-467B-38A3-F78A87E32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GB" dirty="0">
                <a:solidFill>
                  <a:srgbClr val="ECECEC"/>
                </a:solidFill>
                <a:latin typeface="Times New Roman"/>
                <a:ea typeface="+mn-lt"/>
                <a:cs typeface="+mn-lt"/>
              </a:rPr>
              <a:t>In conclusion, the development of a Sign Language to Speech Conversion System represents a significant stride towards breaking down communication barriers and promoting inclusivity for individuals with hearing impairments. Throughout this project, we have embarked on a journey to address the critical need for accessible and reliable communication tools that empower deaf individuals to express themselves effectively in a hearing-centric world.</a:t>
            </a:r>
            <a:endParaRPr lang="en-GB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12287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2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45BF2-E1BE-2CBF-D18F-DC4E6B490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CF960-E6F6-F8C3-663A-52E497A45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Real Time Hand Gesture Recognition System for Dynamic Applications International Journal of </a:t>
            </a:r>
            <a:r>
              <a:rPr lang="en-GB" err="1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UbiComp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 (IJU), Vol.3, No.1, January 2012 (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Real Time Hand Gesture Recognition System for Dynamic Applications by Siddharth S. Rautaray :: SSRN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)</a:t>
            </a: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A model-based hand gesture recognition system by Chung-Lin Huang, Sheng-Hung Jeng. (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model-based hand gesture recognition system | Machine Vision and Applications (springer.com)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)</a:t>
            </a:r>
            <a:endParaRPr lang="en-GB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OpenCV: 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OpenCV: OpenCV modules</a:t>
            </a:r>
          </a:p>
          <a:p>
            <a:pPr marL="305435" indent="-305435"/>
            <a:r>
              <a:rPr lang="en-GB" dirty="0" err="1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Keras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: 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Keras: Deep Learning for humans</a:t>
            </a:r>
          </a:p>
          <a:p>
            <a:pPr marL="305435" indent="-305435"/>
            <a:r>
              <a:rPr lang="en-GB" dirty="0" err="1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Numpy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: 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NumPy Documentation</a:t>
            </a:r>
            <a:endParaRPr lang="en-GB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Pyttsx3: </a:t>
            </a:r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pyttsx3 - Text-to-speech x-platform — pyttsx3 2.6 documentation</a:t>
            </a:r>
            <a:endParaRPr lang="en-GB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4786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2306D-01BE-CE8C-0A9E-FC90D36A2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F2008-4076-8B45-15BE-0D0222C13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pPr marL="305435" indent="-305435" algn="just"/>
            <a:endParaRPr lang="en-GB" sz="1600" b="1" dirty="0">
              <a:solidFill>
                <a:srgbClr val="ECECEC"/>
              </a:solidFill>
              <a:latin typeface="Times New Roman"/>
              <a:ea typeface="+mn-lt"/>
              <a:cs typeface="+mn-lt"/>
            </a:endParaRPr>
          </a:p>
          <a:p>
            <a:pPr marL="305435" indent="-305435" algn="just"/>
            <a:endParaRPr lang="en-GB" sz="1600" b="1" dirty="0">
              <a:solidFill>
                <a:srgbClr val="ECECEC"/>
              </a:solidFill>
              <a:latin typeface="Times New Roman"/>
              <a:ea typeface="+mn-lt"/>
              <a:cs typeface="+mn-lt"/>
            </a:endParaRPr>
          </a:p>
          <a:p>
            <a:pPr marL="305435" indent="-305435" algn="just"/>
            <a:endParaRPr lang="en-GB" sz="1600" b="1" dirty="0">
              <a:solidFill>
                <a:srgbClr val="ECECEC"/>
              </a:solidFill>
              <a:latin typeface="Times New Roman"/>
              <a:ea typeface="+mn-lt"/>
              <a:cs typeface="+mn-lt"/>
            </a:endParaRPr>
          </a:p>
          <a:p>
            <a:pPr marL="305435" indent="-305435" algn="just"/>
            <a:r>
              <a:rPr lang="en-GB" b="1" dirty="0">
                <a:solidFill>
                  <a:srgbClr val="ECECEC"/>
                </a:solidFill>
                <a:latin typeface="Times New Roman"/>
                <a:ea typeface="+mn-lt"/>
                <a:cs typeface="+mn-lt"/>
              </a:rPr>
              <a:t>Enable communication between sign language users and non-sign language speakers.</a:t>
            </a:r>
            <a:endParaRPr lang="en-GB" b="1" dirty="0">
              <a:solidFill>
                <a:srgbClr val="ECECEC"/>
              </a:solidFill>
              <a:latin typeface="Times New Roman"/>
              <a:cs typeface="Times New Roman"/>
            </a:endParaRPr>
          </a:p>
          <a:p>
            <a:pPr marL="0" indent="0" algn="just">
              <a:buNone/>
            </a:pPr>
            <a:endParaRPr lang="en-GB" b="1" dirty="0">
              <a:solidFill>
                <a:srgbClr val="ECECEC"/>
              </a:solidFill>
              <a:latin typeface="Times New Roman"/>
              <a:ea typeface="+mn-lt"/>
              <a:cs typeface="+mn-lt"/>
            </a:endParaRPr>
          </a:p>
          <a:p>
            <a:pPr marL="305435" indent="-305435" algn="just"/>
            <a:r>
              <a:rPr lang="en-GB" b="1" dirty="0">
                <a:solidFill>
                  <a:srgbClr val="ECECEC"/>
                </a:solidFill>
                <a:latin typeface="Times New Roman"/>
                <a:ea typeface="+mn-lt"/>
                <a:cs typeface="+mn-lt"/>
              </a:rPr>
              <a:t>Bridge the communication gap between the deaf or hard of hearing community and broader society.</a:t>
            </a:r>
          </a:p>
          <a:p>
            <a:pPr marL="0" indent="0" algn="just">
              <a:buNone/>
            </a:pPr>
            <a:endParaRPr lang="en-GB" b="1" dirty="0">
              <a:solidFill>
                <a:srgbClr val="ECECEC"/>
              </a:solidFill>
              <a:latin typeface="Times New Roman"/>
              <a:ea typeface="+mn-lt"/>
              <a:cs typeface="+mn-lt"/>
            </a:endParaRPr>
          </a:p>
          <a:p>
            <a:pPr marL="305435" indent="-305435" algn="just"/>
            <a:r>
              <a:rPr lang="en-GB" b="1" dirty="0">
                <a:solidFill>
                  <a:srgbClr val="ECECEC"/>
                </a:solidFill>
                <a:latin typeface="Times New Roman"/>
                <a:ea typeface="+mn-lt"/>
                <a:cs typeface="+mn-lt"/>
              </a:rPr>
              <a:t>Enhance inclusivity and facilitate seamless interaction across linguistic and cultural backgrounds.</a:t>
            </a:r>
            <a:endParaRPr lang="en-GB" b="1" dirty="0">
              <a:solidFill>
                <a:srgbClr val="ECECEC"/>
              </a:solidFill>
              <a:latin typeface="Times New Roman"/>
              <a:cs typeface="Times New Roman"/>
            </a:endParaRPr>
          </a:p>
          <a:p>
            <a:pPr marL="305435" indent="-305435" algn="just"/>
            <a:endParaRPr lang="en-GB" b="1" dirty="0">
              <a:solidFill>
                <a:srgbClr val="ECECEC"/>
              </a:solidFill>
              <a:latin typeface="Times New Roman"/>
              <a:cs typeface="Times New Roman"/>
            </a:endParaRPr>
          </a:p>
          <a:p>
            <a:pPr marL="305435" indent="-305435" algn="just"/>
            <a:r>
              <a:rPr lang="en-GB" b="1" dirty="0">
                <a:solidFill>
                  <a:srgbClr val="ECECEC"/>
                </a:solidFill>
                <a:latin typeface="Times New Roman"/>
                <a:cs typeface="Times New Roman"/>
              </a:rPr>
              <a:t>Focus on the core operations to allow maximum scope for future enhancements.</a:t>
            </a:r>
          </a:p>
          <a:p>
            <a:pPr marL="305435" indent="-305435"/>
            <a:endParaRPr lang="en-GB" sz="1400" dirty="0">
              <a:solidFill>
                <a:srgbClr val="ECECEC"/>
              </a:solidFill>
              <a:latin typeface="Gill Sans MT" panose="020B0502020104020203"/>
            </a:endParaRPr>
          </a:p>
          <a:p>
            <a:pPr marL="305435" indent="-305435"/>
            <a:endParaRPr lang="en-GB" sz="1400" dirty="0">
              <a:solidFill>
                <a:srgbClr val="ECECEC"/>
              </a:solidFill>
              <a:latin typeface="Consolas"/>
            </a:endParaRPr>
          </a:p>
          <a:p>
            <a:pPr marL="305435" indent="-305435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2316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5DC57-BA43-A49C-773C-D3155C83C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40C30-9852-51F8-C46C-EA88016E5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504346"/>
            <a:ext cx="11029615" cy="4221228"/>
          </a:xfrm>
        </p:spPr>
        <p:txBody>
          <a:bodyPr>
            <a:normAutofit/>
          </a:bodyPr>
          <a:lstStyle/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Sign language is a fundamental mode of communication for millions of individuals worldwide with hearing impairments. </a:t>
            </a:r>
          </a:p>
          <a:p>
            <a:pPr marL="305435" indent="-305435"/>
            <a:endParaRPr lang="en-GB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the deaf community often faces challenges in effectively communicating with the hearing population.</a:t>
            </a:r>
          </a:p>
          <a:p>
            <a:pPr marL="305435" indent="-305435"/>
            <a:endParaRPr lang="en-GB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Recognizing these challenges, my project aims to develop a transformative solution: a Sign Language to Speech Conversion System.</a:t>
            </a:r>
          </a:p>
          <a:p>
            <a:pPr marL="305435" indent="-305435"/>
            <a:endParaRPr lang="en-GB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This system holds immense promise in enhancing accessibility, promoting inclusivity, and empowering individuals with hearing impairments.</a:t>
            </a:r>
          </a:p>
          <a:p>
            <a:pPr marL="305435" indent="-305435"/>
            <a:endParaRPr lang="en-GB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endParaRPr lang="en-GB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0740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D28F7-919C-93F7-DC33-CD811E421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3CC4A-D470-C4BB-5E62-BD76CACEE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GB" dirty="0">
                <a:solidFill>
                  <a:srgbClr val="ECECEC"/>
                </a:solidFill>
                <a:latin typeface="Times New Roman"/>
                <a:ea typeface="+mn-lt"/>
                <a:cs typeface="+mn-lt"/>
              </a:rPr>
              <a:t>Absence of sign language interpreters creates communication barriers for the deaf community.</a:t>
            </a:r>
            <a:endParaRPr lang="en-GB">
              <a:latin typeface="Times New Roman"/>
              <a:cs typeface="Times New Roman"/>
            </a:endParaRPr>
          </a:p>
          <a:p>
            <a:pPr marL="305435" indent="-305435"/>
            <a:endParaRPr lang="en-GB" dirty="0">
              <a:solidFill>
                <a:srgbClr val="ECECEC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Social isolation and restricted access to information and services are consequences of communication barriers.</a:t>
            </a:r>
            <a:endParaRPr lang="en-GB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305435" indent="-305435"/>
            <a:endParaRPr lang="en-GB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Need for a comprehensive Sign Language to Speech Conversion System to bridge communication gap.</a:t>
            </a:r>
            <a:endParaRPr lang="en-GB" dirty="0">
              <a:solidFill>
                <a:schemeClr val="bg1"/>
              </a:solidFill>
              <a:latin typeface="Times New Roman"/>
            </a:endParaRPr>
          </a:p>
          <a:p>
            <a:pPr marL="305435" indent="-305435"/>
            <a:endParaRPr lang="en-GB" dirty="0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Aim to develop an efficient and user-friendly system to promote accessibility and social inclusion for individuals with hearing impairments.</a:t>
            </a:r>
          </a:p>
        </p:txBody>
      </p:sp>
    </p:spTree>
    <p:extLst>
      <p:ext uri="{BB962C8B-B14F-4D97-AF65-F5344CB8AC3E}">
        <p14:creationId xmlns:p14="http://schemas.microsoft.com/office/powerpoint/2010/main" val="3201134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69C78-C934-7B53-F4C0-56AF67AE7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Context flow diagram</a:t>
            </a:r>
          </a:p>
        </p:txBody>
      </p:sp>
      <p:pic>
        <p:nvPicPr>
          <p:cNvPr id="8" name="Content Placeholder 7" descr="A diagram of a sign language processing&#10;&#10;Description automatically generated">
            <a:extLst>
              <a:ext uri="{FF2B5EF4-FFF2-40B4-BE49-F238E27FC236}">
                <a16:creationId xmlns:a16="http://schemas.microsoft.com/office/drawing/2014/main" id="{06FDFD18-6B3A-6638-9777-6D77D30BCF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7174" y="1925613"/>
            <a:ext cx="11601450" cy="4378569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3EE25A-8AA3-5CDD-B684-F47D70B6147B}"/>
              </a:ext>
            </a:extLst>
          </p:cNvPr>
          <p:cNvSpPr/>
          <p:nvPr/>
        </p:nvSpPr>
        <p:spPr>
          <a:xfrm>
            <a:off x="2959510" y="6155844"/>
            <a:ext cx="5466735" cy="5989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Fig 1 : Context Flow Diagram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5572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2E460-F168-DD31-FEDB-79D8880EF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/>
                <a:cs typeface="Times New Roman"/>
              </a:rPr>
              <a:t>Data flow diagram</a:t>
            </a:r>
          </a:p>
        </p:txBody>
      </p:sp>
      <p:pic>
        <p:nvPicPr>
          <p:cNvPr id="4" name="Content Placeholder 3" descr="A diagram of a process&#10;&#10;Description automatically generated">
            <a:extLst>
              <a:ext uri="{FF2B5EF4-FFF2-40B4-BE49-F238E27FC236}">
                <a16:creationId xmlns:a16="http://schemas.microsoft.com/office/drawing/2014/main" id="{E99BF280-FF7A-7063-AB16-D9BF389A6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33562" y="2409922"/>
            <a:ext cx="7667625" cy="329565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2596DA2-2D3C-65D5-4DFA-9D887893A00E}"/>
              </a:ext>
            </a:extLst>
          </p:cNvPr>
          <p:cNvSpPr/>
          <p:nvPr/>
        </p:nvSpPr>
        <p:spPr>
          <a:xfrm>
            <a:off x="2959510" y="6155844"/>
            <a:ext cx="5466735" cy="5989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Fig 2 : Data Flow Diagram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9077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FCCD4-0A30-E665-74BF-F8C5A4192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Snapshots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6BBBDE1-4446-66DC-CC7D-67B08063D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72744" y="2043574"/>
            <a:ext cx="5223256" cy="385172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DD32A9-AAC9-A011-E3C6-F0808867E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6096" y="2043574"/>
            <a:ext cx="4973160" cy="38517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B8F4385-6812-6F08-4F7B-719B21B9C982}"/>
              </a:ext>
            </a:extLst>
          </p:cNvPr>
          <p:cNvSpPr/>
          <p:nvPr/>
        </p:nvSpPr>
        <p:spPr>
          <a:xfrm>
            <a:off x="6590046" y="6155844"/>
            <a:ext cx="4485260" cy="5145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Fig 3 : Sign of Yes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01B1A0-E092-4E5D-F631-338A49CAD897}"/>
              </a:ext>
            </a:extLst>
          </p:cNvPr>
          <p:cNvSpPr/>
          <p:nvPr/>
        </p:nvSpPr>
        <p:spPr>
          <a:xfrm>
            <a:off x="1179440" y="6155844"/>
            <a:ext cx="4485260" cy="5145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Fig 3 : Sign of Hello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0473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21A8-AA07-BA28-E846-CCCE0EF1B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Snapshots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23CB8AB-5951-9461-7CE8-7DC6BA8D2A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2686" y="1929348"/>
            <a:ext cx="4485260" cy="400901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09851D-FA70-6C42-39EF-1E1CB516F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2184" y="1929348"/>
            <a:ext cx="5090952" cy="40090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6C6583-C2A4-090C-359F-4223FF468945}"/>
              </a:ext>
            </a:extLst>
          </p:cNvPr>
          <p:cNvSpPr/>
          <p:nvPr/>
        </p:nvSpPr>
        <p:spPr>
          <a:xfrm>
            <a:off x="962686" y="6151752"/>
            <a:ext cx="4485260" cy="5145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Fig 5 : Sign of B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2465FF-AA42-4D94-9A4D-511295118603}"/>
              </a:ext>
            </a:extLst>
          </p:cNvPr>
          <p:cNvSpPr/>
          <p:nvPr/>
        </p:nvSpPr>
        <p:spPr>
          <a:xfrm>
            <a:off x="5674292" y="6151752"/>
            <a:ext cx="5466735" cy="5145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Fig 6 </a:t>
            </a:r>
            <a:r>
              <a:rPr lang="en-US" dirty="0"/>
              <a:t>: Sign of 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5859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27816-EFF9-49D1-7371-66F36C781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/>
                <a:cs typeface="Times New Roman"/>
              </a:rPr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9128D-0435-C61B-BFFC-DC6ADD94C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Accuracy: The system's accuracy in recognizing complex sign language gestures may be limited, leading to occasional misinterpretations or errors in speech conversion.</a:t>
            </a:r>
            <a:endParaRPr lang="en-GB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Speed: Processing speed may pose a challenge, particularly in real-time communication scenarios where instantaneous conversion is crucial for seamless interaction.</a:t>
            </a:r>
            <a:endParaRPr lang="en-GB">
              <a:solidFill>
                <a:schemeClr val="bg1"/>
              </a:solidFill>
              <a:latin typeface="Times New Roman"/>
              <a:ea typeface="+mn-lt"/>
              <a:cs typeface="+mn-lt"/>
            </a:endParaRP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Dependency on Lighting and Background: The system's performance may be affected by variations in lighting conditions and background clutter, potentially hindering gesture recognition accuracy.</a:t>
            </a: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ea typeface="+mn-lt"/>
                <a:cs typeface="+mn-lt"/>
              </a:rPr>
              <a:t>Hardware Requirements: The system may require specialized hardware components, such as high-resolution cameras and powerful processors, which could limit its accessibility and scalability.</a:t>
            </a:r>
          </a:p>
          <a:p>
            <a:pPr marL="305435" indent="-305435"/>
            <a:r>
              <a:rPr lang="en-GB" dirty="0">
                <a:solidFill>
                  <a:schemeClr val="bg1"/>
                </a:solidFill>
                <a:latin typeface="Times New Roman"/>
                <a:cs typeface="Times New Roman"/>
              </a:rPr>
              <a:t>User Interface: The project lacks a user interface and focuses on core functionality to leave scope for improvement.</a:t>
            </a:r>
          </a:p>
        </p:txBody>
      </p:sp>
    </p:spTree>
    <p:extLst>
      <p:ext uri="{BB962C8B-B14F-4D97-AF65-F5344CB8AC3E}">
        <p14:creationId xmlns:p14="http://schemas.microsoft.com/office/powerpoint/2010/main" val="101165979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65B6094-AFD6-478B-B198-FEA847601B8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523E105-18D3-4BB0-89C9-FE6AD0298A9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8A7011-85FC-4C6C-9A6F-345FB39F8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661</Words>
  <Application>Microsoft Office PowerPoint</Application>
  <PresentationFormat>Widescreen</PresentationFormat>
  <Paragraphs>65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Consolas</vt:lpstr>
      <vt:lpstr>Gill Sans MT</vt:lpstr>
      <vt:lpstr>Times New Roman</vt:lpstr>
      <vt:lpstr>Wingdings 2</vt:lpstr>
      <vt:lpstr>Custom</vt:lpstr>
      <vt:lpstr>PowerPoint Presentation</vt:lpstr>
      <vt:lpstr>Objective</vt:lpstr>
      <vt:lpstr>Introduction</vt:lpstr>
      <vt:lpstr>Problem Statement</vt:lpstr>
      <vt:lpstr>Context flow diagram</vt:lpstr>
      <vt:lpstr>Data flow diagram</vt:lpstr>
      <vt:lpstr>Snapshots</vt:lpstr>
      <vt:lpstr>Snapshots</vt:lpstr>
      <vt:lpstr>Limitations</vt:lpstr>
      <vt:lpstr>Future scope</vt:lpstr>
      <vt:lpstr>Conclusion</vt:lpstr>
      <vt:lpstr>Bibliography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design</dc:title>
  <dc:creator/>
  <cp:lastModifiedBy>Mohammad Ashraf</cp:lastModifiedBy>
  <cp:revision>458</cp:revision>
  <dcterms:created xsi:type="dcterms:W3CDTF">2024-05-14T06:20:36Z</dcterms:created>
  <dcterms:modified xsi:type="dcterms:W3CDTF">2024-05-21T18:20:58Z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